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3" r:id="rId1"/>
  </p:sldMasterIdLst>
  <p:notesMasterIdLst>
    <p:notesMasterId r:id="rId17"/>
  </p:notesMasterIdLst>
  <p:handoutMasterIdLst>
    <p:handoutMasterId r:id="rId18"/>
  </p:handoutMasterIdLst>
  <p:sldIdLst>
    <p:sldId id="258" r:id="rId2"/>
    <p:sldId id="259" r:id="rId3"/>
    <p:sldId id="260" r:id="rId4"/>
    <p:sldId id="268" r:id="rId5"/>
    <p:sldId id="269" r:id="rId6"/>
    <p:sldId id="261" r:id="rId7"/>
    <p:sldId id="262" r:id="rId8"/>
    <p:sldId id="263" r:id="rId9"/>
    <p:sldId id="271" r:id="rId10"/>
    <p:sldId id="272" r:id="rId11"/>
    <p:sldId id="264" r:id="rId12"/>
    <p:sldId id="270" r:id="rId13"/>
    <p:sldId id="266" r:id="rId14"/>
    <p:sldId id="267" r:id="rId15"/>
    <p:sldId id="265" r:id="rId16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4A8"/>
    <a:srgbClr val="0069B2"/>
    <a:srgbClr val="868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3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  <p:guide orient="horz" pos="22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966" y="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21.08.2018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‹Nr.›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21.08.2018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" y="3028950"/>
            <a:ext cx="1406159" cy="10038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11" y="3028950"/>
            <a:ext cx="1406160" cy="1003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49" y="3028950"/>
            <a:ext cx="1406159" cy="100388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71" y="3028950"/>
            <a:ext cx="1406159" cy="10038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43" y="3028950"/>
            <a:ext cx="1406159" cy="100388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66" y="3028950"/>
            <a:ext cx="1406159" cy="100388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77" y="3024307"/>
            <a:ext cx="1406159" cy="100388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087" y="3024146"/>
            <a:ext cx="1406159" cy="1003883"/>
          </a:xfrm>
          <a:prstGeom prst="rect">
            <a:avLst/>
          </a:prstGeom>
        </p:spPr>
      </p:pic>
      <p:sp>
        <p:nvSpPr>
          <p:cNvPr id="40" name="Rechteck 39"/>
          <p:cNvSpPr/>
          <p:nvPr userDrawn="1"/>
        </p:nvSpPr>
        <p:spPr>
          <a:xfrm>
            <a:off x="0" y="4122964"/>
            <a:ext cx="12192000" cy="2735036"/>
          </a:xfrm>
          <a:prstGeom prst="rect">
            <a:avLst/>
          </a:prstGeom>
          <a:solidFill>
            <a:srgbClr val="00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feld 40"/>
          <p:cNvSpPr txBox="1"/>
          <p:nvPr userDrawn="1"/>
        </p:nvSpPr>
        <p:spPr>
          <a:xfrm>
            <a:off x="9657840" y="6249165"/>
            <a:ext cx="240141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B1DFC1E4-5604-4327-B0E7-13AF554735A1}" type="datetime4">
              <a:rPr lang="en-US" sz="1400" smtClean="0">
                <a:solidFill>
                  <a:srgbClr val="FFFFFF"/>
                </a:solidFill>
                <a:latin typeface="+mj-lt"/>
              </a:rPr>
              <a:t>August 21, 2018</a:t>
            </a:fld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Textfeld 41"/>
          <p:cNvSpPr txBox="1"/>
          <p:nvPr userDrawn="1"/>
        </p:nvSpPr>
        <p:spPr>
          <a:xfrm>
            <a:off x="435340" y="4488147"/>
            <a:ext cx="11469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Flexible Electrical Networks FEN </a:t>
            </a:r>
          </a:p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Research Campus</a:t>
            </a:r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38" y="332028"/>
            <a:ext cx="193717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248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6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&lt;</a:t>
            </a:r>
            <a:r>
              <a:rPr lang="de-DE" dirty="0" err="1"/>
              <a:t>Presentation</a:t>
            </a:r>
            <a:r>
              <a:rPr lang="de-DE" dirty="0"/>
              <a:t> title&gt;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196800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&lt;</a:t>
            </a:r>
            <a:r>
              <a:rPr lang="de-DE" dirty="0" err="1"/>
              <a:t>Subtitle</a:t>
            </a:r>
            <a:r>
              <a:rPr lang="de-DE" dirty="0"/>
              <a:t>&gt;</a:t>
            </a:r>
            <a:endParaRPr lang="en-US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 userDrawn="1"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383117" y="6210222"/>
            <a:ext cx="1142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+mj-lt"/>
              </a:rPr>
              <a:t>Funded</a:t>
            </a:r>
            <a:r>
              <a:rPr lang="de-DE" sz="1400" b="1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by the Federal Ministry of Education and Research (BMBF), </a:t>
            </a:r>
          </a:p>
          <a:p>
            <a:r>
              <a:rPr lang="en-US" sz="1400" b="1" dirty="0">
                <a:latin typeface="+mj-lt"/>
              </a:rPr>
              <a:t>Flexible Electrical Networks (FEN) Research Campus</a:t>
            </a:r>
            <a:endParaRPr lang="de-DE" sz="1400" b="1" dirty="0">
              <a:latin typeface="+mj-lt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088807"/>
            <a:ext cx="11426297" cy="4680168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 baseline="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5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83117" y="1089025"/>
            <a:ext cx="7440085" cy="467995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8064500" y="1089025"/>
            <a:ext cx="3744384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950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rgbClr val="0069B2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6" y="5269443"/>
            <a:ext cx="11412889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>
                <a:latin typeface="+mj-lt"/>
              </a:defRPr>
            </a:lvl1pPr>
          </a:lstStyle>
          <a:p>
            <a:pPr lvl="0"/>
            <a:r>
              <a:rPr lang="de-DE" dirty="0"/>
              <a:t>&lt;Picture title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383117" y="1089026"/>
            <a:ext cx="11413067" cy="405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2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11425767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 Officer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47" name="Textplatzhalter 4"/>
          <p:cNvSpPr txBox="1">
            <a:spLocks/>
          </p:cNvSpPr>
          <p:nvPr userDrawn="1"/>
        </p:nvSpPr>
        <p:spPr>
          <a:xfrm>
            <a:off x="8794497" y="4569905"/>
            <a:ext cx="3014387" cy="1358337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8" name="Gruppieren 37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9" name="Gruppieren 38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40" name="Gruppieren 39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3" name="Textfeld 52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4" name="Grafik 53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41" name="Gruppieren 40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51" name="Textfeld 5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2" name="Grafik 5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48" name="Gruppieren 4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0" name="Grafik 4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3615860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>
                <a:solidFill>
                  <a:schemeClr val="accent5"/>
                </a:solidFill>
                <a:latin typeface="+mj-lt"/>
              </a:rPr>
              <a:t>Campus-Boulevard 79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22" name="Title 1"/>
          <p:cNvSpPr txBox="1">
            <a:spLocks/>
          </p:cNvSpPr>
          <p:nvPr userDrawn="1"/>
        </p:nvSpPr>
        <p:spPr>
          <a:xfrm>
            <a:off x="4288069" y="3760715"/>
            <a:ext cx="4943016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Dr.-Ing. Peter Lürkens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Scientific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Medium Voltage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en-US" sz="1400" b="0" dirty="0">
                <a:solidFill>
                  <a:schemeClr val="accent5"/>
                </a:solidFill>
                <a:latin typeface="+mj-lt"/>
              </a:rPr>
              <a:t>Flexible Electrical Networks FEN Research Campus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de-DE" sz="1400" b="0" dirty="0">
                <a:solidFill>
                  <a:schemeClr val="accent5"/>
                </a:solidFill>
                <a:latin typeface="+mj-lt"/>
              </a:rPr>
              <a:t>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pluerkens@FENaachen.net</a:t>
            </a:r>
          </a:p>
        </p:txBody>
      </p:sp>
      <p:sp>
        <p:nvSpPr>
          <p:cNvPr id="43" name="Textplatzhalter 4"/>
          <p:cNvSpPr txBox="1">
            <a:spLocks/>
          </p:cNvSpPr>
          <p:nvPr userDrawn="1"/>
        </p:nvSpPr>
        <p:spPr>
          <a:xfrm>
            <a:off x="9413307" y="4445769"/>
            <a:ext cx="2395576" cy="1459125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2" name="Gruppieren 31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4" name="Gruppieren 33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7" name="Textfeld 56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8" name="Grafik 57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35" name="Gruppieren 34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37" name="Gruppieren 36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41" name="Textfeld 4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2" name="Grafik 4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38" name="Gruppieren 3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39" name="Textfeld 3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0" name="Grafik 3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383118" y="8143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9168874" y="6316682"/>
            <a:ext cx="1107997" cy="287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852C51D8-1FD6-4069-872C-7A5A70696072}" type="slidenum">
              <a:rPr lang="en-US" sz="1200" smtClean="0">
                <a:latin typeface="+mj-lt"/>
              </a:rPr>
              <a:t>‹Nr.›</a:t>
            </a:fld>
            <a:endParaRPr lang="en-US" sz="1200" dirty="0"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25" r:id="rId2"/>
    <p:sldLayoutId id="2147483826" r:id="rId3"/>
    <p:sldLayoutId id="2147483829" r:id="rId4"/>
    <p:sldLayoutId id="2147483830" r:id="rId5"/>
    <p:sldLayoutId id="2147483887" r:id="rId6"/>
    <p:sldLayoutId id="2147483886" r:id="rId7"/>
    <p:sldLayoutId id="2147483885" r:id="rId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1457" userDrawn="1">
          <p15:clr>
            <a:srgbClr val="F26B43"/>
          </p15:clr>
        </p15:guide>
        <p15:guide id="1" orient="horz" pos="2863" userDrawn="1">
          <p15:clr>
            <a:srgbClr val="F26B43"/>
          </p15:clr>
        </p15:guide>
        <p15:guide id="2" pos="241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pos="2600" userDrawn="1">
          <p15:clr>
            <a:srgbClr val="F26B43"/>
          </p15:clr>
        </p15:guide>
        <p15:guide id="5" pos="2752" userDrawn="1">
          <p15:clr>
            <a:srgbClr val="F26B43"/>
          </p15:clr>
        </p15:guide>
        <p15:guide id="6" pos="4928" userDrawn="1">
          <p15:clr>
            <a:srgbClr val="F26B43"/>
          </p15:clr>
        </p15:guide>
        <p15:guide id="7" pos="5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7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C3AD1A-BD1D-479F-948A-0EEB84EA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Environment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9A315F-8A54-4000-82B4-670488B97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JetBrains PyCharm Community Edition 2018.1.3 x64</a:t>
            </a:r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72D255CC-41D7-4C66-836A-9CF3A7C3A9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6775" r="-26432" b="-377"/>
          <a:stretch/>
        </p:blipFill>
        <p:spPr>
          <a:xfrm>
            <a:off x="383117" y="1089026"/>
            <a:ext cx="11413067" cy="4054475"/>
          </a:xfrm>
        </p:spPr>
      </p:pic>
    </p:spTree>
    <p:extLst>
      <p:ext uri="{BB962C8B-B14F-4D97-AF65-F5344CB8AC3E}">
        <p14:creationId xmlns:p14="http://schemas.microsoft.com/office/powerpoint/2010/main" val="3533748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6434C-B8C3-41C3-BEC4-55888F0F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Structure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4EDCA8-84A8-4B66-BD81-FDBDBEDFE8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Import </a:t>
            </a:r>
            <a:r>
              <a:rPr lang="de-DE" dirty="0" err="1"/>
              <a:t>packages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(Windows)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62300" lvl="2" indent="-457200">
              <a:buFont typeface="+mj-lt"/>
              <a:buAutoNum type="arabicPeriod"/>
            </a:pPr>
            <a:r>
              <a:rPr lang="de-DE" dirty="0"/>
              <a:t>Initialize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class</a:t>
            </a:r>
            <a:endParaRPr lang="de-DE" dirty="0"/>
          </a:p>
          <a:p>
            <a:pPr marL="978300" lvl="3" indent="-457200">
              <a:buFont typeface="Wingdings" panose="05000000000000000000" pitchFamily="2" charset="2"/>
              <a:buChar char="§"/>
            </a:pPr>
            <a:r>
              <a:rPr lang="en-CA" sz="1000" dirty="0">
                <a:latin typeface="Courier New" panose="02070309020205020404" pitchFamily="49" charset="0"/>
                <a:ea typeface="Calibri" panose="020F0502020204030204" pitchFamily="34" charset="0"/>
              </a:rPr>
              <a:t>def __</a:t>
            </a:r>
            <a:r>
              <a:rPr lang="en-CA" sz="1000" dirty="0" err="1">
                <a:latin typeface="Courier New" panose="02070309020205020404" pitchFamily="49" charset="0"/>
                <a:ea typeface="Calibri" panose="020F0502020204030204" pitchFamily="34" charset="0"/>
              </a:rPr>
              <a:t>init</a:t>
            </a:r>
            <a:r>
              <a:rPr lang="en-CA" sz="1000" dirty="0">
                <a:latin typeface="Courier New" panose="02070309020205020404" pitchFamily="49" charset="0"/>
                <a:ea typeface="Calibri" panose="020F0502020204030204" pitchFamily="34" charset="0"/>
              </a:rPr>
              <a:t>__(self, parent, controller):</a:t>
            </a:r>
            <a:endParaRPr lang="de-DE" dirty="0"/>
          </a:p>
          <a:p>
            <a:pPr marL="762300" lvl="2" indent="-4572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frame</a:t>
            </a:r>
            <a:endParaRPr lang="de-DE" dirty="0"/>
          </a:p>
          <a:p>
            <a:pPr marL="762300" lvl="2" indent="-457200">
              <a:buFont typeface="+mj-lt"/>
              <a:buAutoNum type="arabicPeriod"/>
            </a:pPr>
            <a:r>
              <a:rPr lang="de-DE" dirty="0"/>
              <a:t>Add </a:t>
            </a:r>
            <a:r>
              <a:rPr lang="de-DE" dirty="0" err="1"/>
              <a:t>widgets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  <a:p>
            <a:pPr marL="762300" lvl="2" indent="-457200">
              <a:buFont typeface="+mj-lt"/>
              <a:buAutoNum type="arabicPeriod"/>
            </a:pP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widgets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Generate root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Initialize variables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main</a:t>
            </a:r>
            <a:r>
              <a:rPr lang="de-DE" dirty="0"/>
              <a:t> loop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classes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https://stackoverflow.com/questions/14817210/using-buttons-in-tkinter-to-navigate-to-different-pages-of-the-application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029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65721-2523-4141-9091-1EEA37D3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Classes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A61FB8-3F7D-42D2-B6C1-96FA211F2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Window</a:t>
            </a:r>
            <a:r>
              <a:rPr lang="de-DE" dirty="0"/>
              <a:t> Controller</a:t>
            </a:r>
          </a:p>
          <a:p>
            <a:pPr lvl="2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show_frame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Welcome </a:t>
            </a:r>
            <a:r>
              <a:rPr lang="de-DE" dirty="0" err="1"/>
              <a:t>Window</a:t>
            </a:r>
            <a:r>
              <a:rPr lang="de-DE" dirty="0"/>
              <a:t> *</a:t>
            </a:r>
          </a:p>
          <a:p>
            <a:r>
              <a:rPr lang="de-DE" dirty="0"/>
              <a:t>Input </a:t>
            </a:r>
            <a:r>
              <a:rPr lang="de-DE" dirty="0" err="1"/>
              <a:t>Window</a:t>
            </a:r>
            <a:endParaRPr lang="de-DE" dirty="0"/>
          </a:p>
          <a:p>
            <a:r>
              <a:rPr lang="de-DE" dirty="0"/>
              <a:t>Output </a:t>
            </a:r>
            <a:r>
              <a:rPr lang="de-DE" dirty="0" err="1"/>
              <a:t>Window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*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later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479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25AB3-7A51-4AB8-979F-9E30405C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Package Distribution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7CA9DB-261A-4271-810B-5E7CB8EDC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673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F56D08-E61E-4CBD-8A5E-BAAE63D3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05ECA9-43E7-4F40-A1B1-9DCC5E30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0102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34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D53C1-8992-4876-B03E-2A9B1FA34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Pre-Presentation </a:t>
            </a:r>
            <a:r>
              <a:rPr lang="en-CA" dirty="0" err="1"/>
              <a:t>FlAixEnergy</a:t>
            </a:r>
            <a:r>
              <a:rPr lang="en-CA" dirty="0"/>
              <a:t> applied </a:t>
            </a:r>
            <a:r>
              <a:rPr lang="en-CA" dirty="0" err="1"/>
              <a:t>Loadflow</a:t>
            </a:r>
            <a:r>
              <a:rPr lang="en-CA" dirty="0"/>
              <a:t> with Python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A2672F-118F-4CF6-9D99-D24501DA9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Wednesday, August 22,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35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D7B5C-D77C-438F-8C37-D171FB7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30DBB-7DB7-4529-8BF1-A6418EF360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err="1"/>
              <a:t>Loadflow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Pandapower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Tkinter</a:t>
            </a:r>
            <a:r>
              <a:rPr lang="de-DE" dirty="0"/>
              <a:t> GUI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Package Distribution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846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0537A-7EA3-4FB8-8732-5ED04035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Loadflow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EB9CE7-92D7-4E29-B45A-8550FD765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Newton-Raphson Method</a:t>
            </a:r>
          </a:p>
          <a:p>
            <a:endParaRPr lang="de-DE" dirty="0"/>
          </a:p>
          <a:p>
            <a:r>
              <a:rPr lang="de-DE" dirty="0" err="1"/>
              <a:t>Equations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Optimization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Costs</a:t>
            </a:r>
          </a:p>
          <a:p>
            <a:endParaRPr lang="de-DE" dirty="0"/>
          </a:p>
          <a:p>
            <a:r>
              <a:rPr lang="de-DE" dirty="0"/>
              <a:t>Line </a:t>
            </a:r>
            <a:r>
              <a:rPr lang="de-DE" dirty="0" err="1"/>
              <a:t>Loading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00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7700C-5BA9-46D2-AA9A-68FF7E64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E25E33-FC37-4A99-A86E-2766F093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70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78018-3DDF-4469-8912-9D8F22BE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Pandapower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9BD3EE-C341-4F69-A74A-E33D632F35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en-CA" dirty="0" err="1"/>
              <a:t>naconda</a:t>
            </a:r>
            <a:r>
              <a:rPr lang="en-CA" dirty="0"/>
              <a:t>:</a:t>
            </a:r>
          </a:p>
          <a:p>
            <a:pPr lvl="1"/>
            <a:r>
              <a:rPr lang="de-DE" dirty="0"/>
              <a:t>I</a:t>
            </a:r>
            <a:r>
              <a:rPr lang="en-CA" dirty="0"/>
              <a:t> used the Anaconda environment to run Spyder (it also has </a:t>
            </a:r>
            <a:r>
              <a:rPr lang="en-CA" dirty="0" err="1"/>
              <a:t>Jupyter</a:t>
            </a:r>
            <a:r>
              <a:rPr lang="en-CA" dirty="0"/>
              <a:t>, VS Code, </a:t>
            </a:r>
            <a:r>
              <a:rPr lang="en-CA" dirty="0" err="1"/>
              <a:t>etc</a:t>
            </a:r>
            <a:r>
              <a:rPr lang="en-CA" dirty="0"/>
              <a:t> and I didn’t know if I was going to used Visual Studio to begin with)</a:t>
            </a:r>
          </a:p>
          <a:p>
            <a:pPr lvl="1"/>
            <a:r>
              <a:rPr lang="de-DE" dirty="0"/>
              <a:t>I</a:t>
            </a:r>
            <a:r>
              <a:rPr lang="en-CA" dirty="0"/>
              <a:t> used Anaconda Prompt to install packages </a:t>
            </a:r>
            <a:r>
              <a:rPr lang="en-CA" dirty="0" err="1"/>
              <a:t>throu</a:t>
            </a:r>
            <a:r>
              <a:rPr lang="en-CA" dirty="0"/>
              <a:t> </a:t>
            </a:r>
            <a:r>
              <a:rPr lang="en-CA" i="1" dirty="0"/>
              <a:t>pip</a:t>
            </a:r>
            <a:endParaRPr lang="en-CA" dirty="0"/>
          </a:p>
          <a:p>
            <a:pPr lvl="2"/>
            <a:r>
              <a:rPr lang="de-DE" i="1" dirty="0"/>
              <a:t>p</a:t>
            </a:r>
            <a:r>
              <a:rPr lang="en-CA" i="1" dirty="0" err="1"/>
              <a:t>ip</a:t>
            </a:r>
            <a:r>
              <a:rPr lang="en-CA" i="1" dirty="0"/>
              <a:t> install &lt;your module&gt;</a:t>
            </a:r>
          </a:p>
          <a:p>
            <a:endParaRPr lang="en-CA" i="1" dirty="0"/>
          </a:p>
          <a:p>
            <a:r>
              <a:rPr lang="de-DE" dirty="0"/>
              <a:t>Spyder:</a:t>
            </a:r>
          </a:p>
          <a:p>
            <a:pPr lvl="1"/>
            <a:r>
              <a:rPr lang="de-DE" dirty="0"/>
              <a:t>Variable Explorer</a:t>
            </a:r>
          </a:p>
          <a:p>
            <a:pPr lvl="1"/>
            <a:r>
              <a:rPr lang="de-DE" dirty="0"/>
              <a:t>Run multiple </a:t>
            </a:r>
            <a:r>
              <a:rPr lang="de-DE" dirty="0" err="1"/>
              <a:t>instances</a:t>
            </a:r>
            <a:r>
              <a:rPr lang="de-DE" dirty="0"/>
              <a:t> in </a:t>
            </a:r>
            <a:r>
              <a:rPr lang="de-DE" dirty="0" err="1"/>
              <a:t>one</a:t>
            </a:r>
            <a:endParaRPr lang="de-DE" dirty="0"/>
          </a:p>
          <a:p>
            <a:pPr lvl="1"/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import</a:t>
            </a:r>
            <a:r>
              <a:rPr lang="de-DE" dirty="0"/>
              <a:t> </a:t>
            </a:r>
            <a:r>
              <a:rPr lang="de-DE" dirty="0" err="1"/>
              <a:t>packages</a:t>
            </a:r>
            <a:endParaRPr lang="en-CA" dirty="0"/>
          </a:p>
          <a:p>
            <a:pPr lvl="1"/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9769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E4676-3208-4410-8A20-16258370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0ACFD7-4A1B-4B7D-A342-20BDA6E07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023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5AC6-C293-49B9-90B7-F3170DE0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Tkinter</a:t>
            </a:r>
            <a:r>
              <a:rPr lang="de-DE" dirty="0"/>
              <a:t> GUI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564427-ADE3-405E-9FEF-486DE8C5E3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Overview</a:t>
            </a:r>
            <a:r>
              <a:rPr lang="de-DE" dirty="0"/>
              <a:t>:</a:t>
            </a:r>
          </a:p>
          <a:p>
            <a:r>
              <a:rPr lang="de-DE" dirty="0"/>
              <a:t>Code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97389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715CB-1D84-4CE2-AAD0-9EC8F7B1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Environment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8EC18E-D77A-4A4A-BA64-B16868170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PyCharm</a:t>
            </a:r>
            <a:r>
              <a:rPr lang="de-DE" dirty="0"/>
              <a:t> (Python IDE)</a:t>
            </a:r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en-CA" dirty="0"/>
              <a:t>read, test, maintain, and evolve the code</a:t>
            </a:r>
            <a:endParaRPr lang="de-DE" dirty="0"/>
          </a:p>
          <a:p>
            <a:pPr lvl="1"/>
            <a:r>
              <a:rPr lang="en-CA" dirty="0"/>
              <a:t>It highlights code with PEP8 warnings.</a:t>
            </a:r>
          </a:p>
          <a:p>
            <a:pPr lvl="1"/>
            <a:r>
              <a:rPr lang="en-CA" dirty="0"/>
              <a:t>It helps to do refactoring (changing variable’s or template’s name)</a:t>
            </a:r>
          </a:p>
          <a:p>
            <a:pPr lvl="1"/>
            <a:r>
              <a:rPr lang="de-DE" dirty="0"/>
              <a:t>I</a:t>
            </a:r>
            <a:r>
              <a:rPr lang="en-CA" dirty="0"/>
              <a:t>t suggests variables, classes, </a:t>
            </a:r>
            <a:r>
              <a:rPr lang="en-CA" dirty="0" err="1"/>
              <a:t>etc</a:t>
            </a:r>
            <a:r>
              <a:rPr lang="en-CA" dirty="0"/>
              <a:t> </a:t>
            </a:r>
            <a:r>
              <a:rPr lang="de-DE" dirty="0"/>
              <a:t>→IntelliSense/Code </a:t>
            </a:r>
            <a:r>
              <a:rPr lang="de-DE" dirty="0" err="1"/>
              <a:t>Completion</a:t>
            </a:r>
            <a:r>
              <a:rPr lang="de-DE" dirty="0"/>
              <a:t> (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or</a:t>
            </a:r>
            <a:r>
              <a:rPr lang="de-DE" dirty="0"/>
              <a:t> external </a:t>
            </a:r>
            <a:r>
              <a:rPr lang="de-DE" dirty="0" err="1"/>
              <a:t>packages</a:t>
            </a:r>
            <a:r>
              <a:rPr lang="de-DE" dirty="0"/>
              <a:t>) and Python Type </a:t>
            </a:r>
            <a:r>
              <a:rPr lang="de-DE" dirty="0" err="1"/>
              <a:t>Hint</a:t>
            </a:r>
            <a:r>
              <a:rPr lang="de-DE" dirty="0"/>
              <a:t> →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and </a:t>
            </a:r>
            <a:r>
              <a:rPr lang="de-DE" dirty="0" err="1"/>
              <a:t>speed</a:t>
            </a:r>
            <a:endParaRPr lang="de-DE" dirty="0"/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 (I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feature </a:t>
            </a:r>
            <a:r>
              <a:rPr lang="de-DE" dirty="0" err="1"/>
              <a:t>tho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Package </a:t>
            </a:r>
            <a:r>
              <a:rPr lang="de-DE" dirty="0" err="1"/>
              <a:t>management</a:t>
            </a:r>
            <a:r>
              <a:rPr lang="de-DE" dirty="0"/>
              <a:t> → Nice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installed</a:t>
            </a:r>
            <a:r>
              <a:rPr lang="de-DE" dirty="0"/>
              <a:t> (</a:t>
            </a:r>
            <a:r>
              <a:rPr lang="de-DE" dirty="0" err="1"/>
              <a:t>yes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pip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Good</a:t>
            </a:r>
            <a:r>
              <a:rPr lang="de-DE" dirty="0"/>
              <a:t> Debugger</a:t>
            </a:r>
          </a:p>
        </p:txBody>
      </p:sp>
    </p:spTree>
    <p:extLst>
      <p:ext uri="{BB962C8B-B14F-4D97-AF65-F5344CB8AC3E}">
        <p14:creationId xmlns:p14="http://schemas.microsoft.com/office/powerpoint/2010/main" val="4105271426"/>
      </p:ext>
    </p:extLst>
  </p:cSld>
  <p:clrMapOvr>
    <a:masterClrMapping/>
  </p:clrMapOvr>
</p:sld>
</file>

<file path=ppt/theme/theme1.xml><?xml version="1.0" encoding="utf-8"?>
<a:theme xmlns:a="http://schemas.openxmlformats.org/drawingml/2006/main" name="FEN_Aachen">
  <a:themeElements>
    <a:clrScheme name="FEN Aachen">
      <a:dk1>
        <a:srgbClr val="0069B2"/>
      </a:dk1>
      <a:lt1>
        <a:srgbClr val="BCCDEE"/>
      </a:lt1>
      <a:dk2>
        <a:srgbClr val="378CC6"/>
      </a:dk2>
      <a:lt2>
        <a:srgbClr val="BCCDEE"/>
      </a:lt2>
      <a:accent1>
        <a:srgbClr val="0069B2"/>
      </a:accent1>
      <a:accent2>
        <a:srgbClr val="378CC6"/>
      </a:accent2>
      <a:accent3>
        <a:srgbClr val="BCCDEE"/>
      </a:accent3>
      <a:accent4>
        <a:srgbClr val="000000"/>
      </a:accent4>
      <a:accent5>
        <a:srgbClr val="868789"/>
      </a:accent5>
      <a:accent6>
        <a:srgbClr val="C5C6C8"/>
      </a:accent6>
      <a:hlink>
        <a:srgbClr val="612158"/>
      </a:hlink>
      <a:folHlink>
        <a:srgbClr val="7A6FA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N_Aachen" id="{DA087BFB-7FD6-4C82-9C9A-6BC3ECC94BE5}" vid="{33259307-1F5C-4E0C-A2E3-35904577EC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FEN_Aachen</Template>
  <TotalTime>0</TotalTime>
  <Words>307</Words>
  <Application>Microsoft Office PowerPoint</Application>
  <PresentationFormat>Breitbild</PresentationFormat>
  <Paragraphs>77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Symbol</vt:lpstr>
      <vt:lpstr>Wingdings</vt:lpstr>
      <vt:lpstr>FEN_Aachen</vt:lpstr>
      <vt:lpstr>PowerPoint-Präsentation</vt:lpstr>
      <vt:lpstr>Pre-Presentation FlAixEnergy applied Loadflow with Python</vt:lpstr>
      <vt:lpstr>Overview</vt:lpstr>
      <vt:lpstr>1. Loadflow</vt:lpstr>
      <vt:lpstr>PowerPoint-Präsentation</vt:lpstr>
      <vt:lpstr>2. Pandapower</vt:lpstr>
      <vt:lpstr>PowerPoint-Präsentation</vt:lpstr>
      <vt:lpstr>3. Tkinter GUI</vt:lpstr>
      <vt:lpstr>Environment</vt:lpstr>
      <vt:lpstr>Environment</vt:lpstr>
      <vt:lpstr>Code Structure</vt:lpstr>
      <vt:lpstr>Classes</vt:lpstr>
      <vt:lpstr>4. Package Distribution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Felipe Goncalves</dc:creator>
  <cp:lastModifiedBy>Felipe Goncalves</cp:lastModifiedBy>
  <cp:revision>13</cp:revision>
  <dcterms:created xsi:type="dcterms:W3CDTF">2018-08-14T15:05:47Z</dcterms:created>
  <dcterms:modified xsi:type="dcterms:W3CDTF">2018-08-21T15:31:28Z</dcterms:modified>
</cp:coreProperties>
</file>